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13271E3-5BFA-459E-AACD-E1E4CEB6C012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DDC2C3C-A9BA-45F6-AF84-93C19D5E975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71E3-5BFA-459E-AACD-E1E4CEB6C012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2C3C-A9BA-45F6-AF84-93C19D5E9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71E3-5BFA-459E-AACD-E1E4CEB6C012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2C3C-A9BA-45F6-AF84-93C19D5E9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71E3-5BFA-459E-AACD-E1E4CEB6C012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2C3C-A9BA-45F6-AF84-93C19D5E9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71E3-5BFA-459E-AACD-E1E4CEB6C012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2C3C-A9BA-45F6-AF84-93C19D5E9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71E3-5BFA-459E-AACD-E1E4CEB6C012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2C3C-A9BA-45F6-AF84-93C19D5E975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71E3-5BFA-459E-AACD-E1E4CEB6C012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2C3C-A9BA-45F6-AF84-93C19D5E975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71E3-5BFA-459E-AACD-E1E4CEB6C012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2C3C-A9BA-45F6-AF84-93C19D5E9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71E3-5BFA-459E-AACD-E1E4CEB6C012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2C3C-A9BA-45F6-AF84-93C19D5E9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71E3-5BFA-459E-AACD-E1E4CEB6C012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2C3C-A9BA-45F6-AF84-93C19D5E9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71E3-5BFA-459E-AACD-E1E4CEB6C012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2C3C-A9BA-45F6-AF84-93C19D5E9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13271E3-5BFA-459E-AACD-E1E4CEB6C012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5DDC2C3C-A9BA-45F6-AF84-93C19D5E97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source=images&amp;cd=&amp;cad=rja&amp;docid=qiaHdvmuEHTFiM&amp;tbnid=cJrmbzAxN4-QSM:&amp;ved=0CAUQjRw&amp;url=http%3A%2F%2Fircamera.as.arizona.edu%2FNatSci102%2FNatSci102%2Flectures%2Fgalileo.htm&amp;ei=RLEwUd64F4z8yAHitoEo&amp;bvm=bv.43148975,d.aWc&amp;psig=AFQjCNGzoZhEIrw3qnmUywvnSC5ag-Cyvw&amp;ust=1362231984925525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Galileo+-+birth+and+university&amp;source=images&amp;cd=&amp;cad=rja&amp;docid=QolRctJsRTqFrM&amp;tbnid=iVmicT1-UzpEbM:&amp;ved=0CAUQjRw&amp;url=http%3A%2F%2Fgaleri.uludagsozluk.com%2Fr%2Fpisa-kulesi-311505%2F&amp;ei=EbQwUfDfFLKEygHt4YCAAQ&amp;bvm=bv.43148975,d.aWc&amp;psig=AFQjCNFMcHM2M0CxEm6sdW0gU2BHDTDgaQ&amp;ust=136223269969734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source=images&amp;cd=&amp;cad=rja&amp;docid=iERb-QGlfequ8M&amp;tbnid=0AAiWtlYbetH6M:&amp;ved=0CAUQjRw&amp;url=http%3A%2F%2Fwww.crystalinks.com%2Fgalileo.html&amp;ei=ubEwUcmLHeXLyAHBhYGQBA&amp;bvm=bv.43148975,d.aWc&amp;psig=AFQjCNGzoZhEIrw3qnmUywvnSC5ag-Cyvw&amp;ust=136223198492552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source=images&amp;cd=&amp;cad=rja&amp;docid=EBil4D_D7Y9mtM&amp;tbnid=1-jbzSA3rPuB6M:&amp;ved=0CAUQjRw&amp;url=http%3A%2F%2Fen.wikipedia.org%2Fwiki%2FFile%3AGalileo's_sketches_of_the_moon.png&amp;ei=1bEwUZWeFIWQyQHL4IBw&amp;bvm=bv.43148975,d.aWc&amp;psig=AFQjCNGzoZhEIrw3qnmUywvnSC5ag-Cyvw&amp;ust=136223198492552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url?sa=i&amp;rct=j&amp;q=Galileo+-+birth+and+university&amp;source=images&amp;cd=&amp;cad=rja&amp;docid=g4sZsCNq3UplGM&amp;tbnid=WeSc4xxdEbvJ4M:&amp;ved=0CAUQjRw&amp;url=http%3A%2F%2Fgalileotelescope.org%2F&amp;ei=X7QwUYXbGImAygGwvIHQBQ&amp;bvm=bv.43148975,d.aWc&amp;psig=AFQjCNFMcHM2M0CxEm6sdW0gU2BHDTDgaQ&amp;ust=136223269969734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Galileo+-+moons+of+Jupiter&amp;source=images&amp;cd=&amp;cad=rja&amp;docid=t61Ol7fhy2KEuM&amp;tbnid=4-Qs_JTbXnEEsM:&amp;ved=0CAUQjRw&amp;url=http%3A%2F%2Fcs.astronomy.com%2Fasy%2Fm%2Fplanets%2F453251.aspx&amp;ei=a7MwUfCsEKGfyQHOyIFg&amp;bvm=bv.43148975,d.aWc&amp;psig=AFQjCNEifao7BqodlkMU1HRKMnybwY9Owg&amp;ust=136223251679334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google.com/url?sa=i&amp;rct=j&amp;q=Galileo+-+moons+of+Jupiter&amp;source=images&amp;cd=&amp;cad=rja&amp;docid=zPL_VmY8baw5NM&amp;tbnid=EpxrzQ5LbEcaXM:&amp;ved=0CAUQjRw&amp;url=http%3A%2F%2Fcatholicsensibility.wordpress.com%2F2008%2F06%2F05%2Fsatellite-imagination-10-the-galilean-moons-of-jupiter%2F&amp;ei=pLMwUd3WLO3ryAGrq4GgBg&amp;bvm=bv.43148975,d.aWc&amp;psig=AFQjCNEifao7BqodlkMU1HRKMnybwY9Owg&amp;ust=136223251679334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Galileo+-+phases+of+venus&amp;source=images&amp;cd=&amp;cad=rja&amp;docid=d5OXxmq0QIPLYM&amp;tbnid=u2bcG7_YC1_S-M:&amp;ved=0CAUQjRw&amp;url=http%3A%2F%2Fmyweb.rollins.edu%2Fjsiry%2FGalileo-Essential.html&amp;ei=hrIwUY-QLaLiyAH884DwDA&amp;bvm=bv.43148975,d.aWc&amp;psig=AFQjCNF1SrTYHA1BYBLp_Xs_ZO9gZL4R5A&amp;ust=136223232166038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om/url?sa=i&amp;rct=j&amp;q=Galileo+-+phases+of+venus&amp;source=images&amp;cd=&amp;cad=rja&amp;docid=BG99ncU-CGG1rM&amp;tbnid=01Jybeb7SL4OeM:&amp;ved=0CAUQjRw&amp;url=http%3A%2F%2Fvenustransit.nasa.gov%2F2012%2Farticles%2Fttt_73.php&amp;ei=wrIwUbyJGeOiyAGZ0oH4Dw&amp;bvm=bv.43148975,d.aWc&amp;psig=AFQjCNF1SrTYHA1BYBLp_Xs_ZO9gZL4R5A&amp;ust=136223232166038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Galileo+-+book&amp;source=images&amp;cd=&amp;cad=rja&amp;docid=7HKiwScHDmlm3M&amp;tbnid=_30lEQVdYdS_5M:&amp;ved=&amp;url=http%3A%2F%2Fwww.finebooksmagazine.com%2Fissue%2F201110%2Fauction-4.phtml&amp;ei=7bIwUfixNcTAyAGIyIHoBA&amp;bvm=bv.43148975,d.aWc&amp;psig=AFQjCNEsiqq-A7he_RogvdalqAU-eQJdhA&amp;ust=136223243060992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source=images&amp;cd=&amp;cad=rja&amp;docid=w29DlQcd5aFjRM&amp;tbnid=uXZ87369rTcXEM:&amp;ved=0CAUQjRw&amp;url=http%3A%2F%2Flaw.umkc.edu%2Ffaculty%2Fprojects%2Fftrials%2Fgalileo%2Fgalileo.html&amp;ei=fbEwUfzCF8mMygGcmIGYDw&amp;bvm=bv.43148975,d.aWc&amp;psig=AFQjCNGzoZhEIrw3qnmUywvnSC5ag-Cyvw&amp;ust=136223198492552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source=images&amp;cd=&amp;cad=rja&amp;docid=WbklKCKp07OMiM&amp;tbnid=zwPNFJJIdX3kIM:&amp;ved=0CAUQjRw&amp;url=http%3A%2F%2Fwww.atheistmemebase.com%2Ftag%2Fgalileo%2F&amp;ei=ALIwUZHYOO2byAG6ooHoAQ&amp;bvm=bv.43148975,d.aWc&amp;psig=AFQjCNGzoZhEIrw3qnmUywvnSC5ag-Cyvw&amp;ust=136223198492552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Galileo </a:t>
            </a:r>
            <a:r>
              <a:rPr lang="en-US" dirty="0" err="1">
                <a:effectLst/>
              </a:rPr>
              <a:t>Galilei</a:t>
            </a:r>
            <a:r>
              <a:rPr lang="en-US" dirty="0" smtClean="0">
                <a:effectLst/>
              </a:rPr>
              <a:t>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Astro</a:t>
            </a:r>
            <a:r>
              <a:rPr lang="en-US" dirty="0"/>
              <a:t> Chapter 3-4</a:t>
            </a:r>
          </a:p>
        </p:txBody>
      </p:sp>
      <p:pic>
        <p:nvPicPr>
          <p:cNvPr id="1026" name="Picture 2" descr="http://ircamera.as.arizona.edu/NatSci102/NatSci102/images/galile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19" y="381000"/>
            <a:ext cx="3505200" cy="372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76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200"/>
            <a:ext cx="7467600" cy="5532525"/>
          </a:xfrm>
        </p:spPr>
        <p:txBody>
          <a:bodyPr/>
          <a:lstStyle/>
          <a:p>
            <a:r>
              <a:rPr lang="en-US" dirty="0" smtClean="0"/>
              <a:t>Born </a:t>
            </a:r>
            <a:r>
              <a:rPr lang="en-US" dirty="0"/>
              <a:t>1564 in Pisa, Italy</a:t>
            </a:r>
          </a:p>
          <a:p>
            <a:r>
              <a:rPr lang="en-US" dirty="0" smtClean="0"/>
              <a:t>Studied </a:t>
            </a:r>
            <a:r>
              <a:rPr lang="en-US" dirty="0"/>
              <a:t>medicine at the university in Pisa</a:t>
            </a:r>
          </a:p>
          <a:p>
            <a:endParaRPr lang="en-US" dirty="0"/>
          </a:p>
        </p:txBody>
      </p:sp>
      <p:pic>
        <p:nvPicPr>
          <p:cNvPr id="9218" name="Picture 2" descr="http://galeri2.uludagsozluk.com/201/pisa-kulesi_311505_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6248400" cy="494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21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200"/>
            <a:ext cx="7467600" cy="5532525"/>
          </a:xfrm>
        </p:spPr>
        <p:txBody>
          <a:bodyPr/>
          <a:lstStyle/>
          <a:p>
            <a:r>
              <a:rPr lang="en-US" dirty="0" smtClean="0"/>
              <a:t>Loved </a:t>
            </a:r>
            <a:r>
              <a:rPr lang="en-US" dirty="0"/>
              <a:t>math and was professor of math at the university in Padua for 18 years</a:t>
            </a:r>
          </a:p>
          <a:p>
            <a:r>
              <a:rPr lang="en-US" dirty="0" smtClean="0"/>
              <a:t>Built </a:t>
            </a:r>
            <a:r>
              <a:rPr lang="en-US" dirty="0"/>
              <a:t>a telescope in 1609, after hearing of its invention elsewhere</a:t>
            </a:r>
          </a:p>
          <a:p>
            <a:endParaRPr lang="en-US" dirty="0"/>
          </a:p>
        </p:txBody>
      </p:sp>
      <p:pic>
        <p:nvPicPr>
          <p:cNvPr id="4098" name="Picture 2" descr="http://www.crystalinks.com/aug25galileotelebw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5981700" cy="453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0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1"/>
            <a:ext cx="3429000" cy="3276600"/>
          </a:xfrm>
        </p:spPr>
        <p:txBody>
          <a:bodyPr/>
          <a:lstStyle/>
          <a:p>
            <a:r>
              <a:rPr lang="en-US" dirty="0" smtClean="0"/>
              <a:t>Used </a:t>
            </a:r>
            <a:r>
              <a:rPr lang="en-US" dirty="0"/>
              <a:t>the telescope to carefully observe the sky</a:t>
            </a:r>
          </a:p>
          <a:p>
            <a:r>
              <a:rPr lang="en-US" dirty="0" smtClean="0"/>
              <a:t>Found </a:t>
            </a:r>
            <a:r>
              <a:rPr lang="en-US" dirty="0"/>
              <a:t>that the moon was not “perfect”, but had mountains and valleys</a:t>
            </a:r>
          </a:p>
          <a:p>
            <a:endParaRPr lang="en-US" dirty="0"/>
          </a:p>
        </p:txBody>
      </p:sp>
      <p:pic>
        <p:nvPicPr>
          <p:cNvPr id="5122" name="Picture 2" descr="http://t3.gstatic.com/images?q=tbn:ANd9GcRxKFe_8bqkPaJTOFFmJQFfOI4lPb-aztLGTe0QEyq0CYADpA6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7457"/>
            <a:ext cx="4695825" cy="651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galileotelescope.org/ours_galileo_griffith-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3395663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08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200"/>
            <a:ext cx="7467600" cy="5532525"/>
          </a:xfrm>
        </p:spPr>
        <p:txBody>
          <a:bodyPr/>
          <a:lstStyle/>
          <a:p>
            <a:r>
              <a:rPr lang="en-US" dirty="0" smtClean="0"/>
              <a:t>Found </a:t>
            </a:r>
            <a:r>
              <a:rPr lang="en-US" dirty="0"/>
              <a:t>4 moons orbiting Jupiter</a:t>
            </a:r>
          </a:p>
          <a:p>
            <a:r>
              <a:rPr lang="en-US" dirty="0" smtClean="0"/>
              <a:t>These </a:t>
            </a:r>
            <a:r>
              <a:rPr lang="en-US" dirty="0"/>
              <a:t>moons supported the Copernican model</a:t>
            </a:r>
          </a:p>
        </p:txBody>
      </p:sp>
      <p:pic>
        <p:nvPicPr>
          <p:cNvPr id="8196" name="Picture 4" descr="http://cs.astronomy.com/resized-image.ashx/__size/600x600/__key/telligent-evolution-components-attachments/13-61-00-00-00-45-32-51/Jupiter-montageBW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92149"/>
            <a:ext cx="8477078" cy="51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catholicsensibility.files.wordpress.com/2008/06/galilean-moon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6218"/>
            <a:ext cx="5867399" cy="199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0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1000"/>
            <a:ext cx="7467600" cy="5532525"/>
          </a:xfrm>
        </p:spPr>
        <p:txBody>
          <a:bodyPr/>
          <a:lstStyle/>
          <a:p>
            <a:r>
              <a:rPr lang="en-US" dirty="0" smtClean="0"/>
              <a:t>Observed </a:t>
            </a:r>
            <a:r>
              <a:rPr lang="en-US" dirty="0"/>
              <a:t>phases of Venus as the sun’s shadow “moved” across it from </a:t>
            </a:r>
            <a:r>
              <a:rPr lang="en-US" dirty="0" smtClean="0"/>
              <a:t>our perspective</a:t>
            </a:r>
            <a:r>
              <a:rPr lang="en-US" dirty="0"/>
              <a:t>, similar to the phases of the moon</a:t>
            </a:r>
          </a:p>
          <a:p>
            <a:endParaRPr lang="en-US" dirty="0"/>
          </a:p>
        </p:txBody>
      </p:sp>
      <p:pic>
        <p:nvPicPr>
          <p:cNvPr id="7170" name="Picture 2" descr="http://myweb.rollins.edu/jsiry/0520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33600"/>
            <a:ext cx="4991100" cy="368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venustransit.nasa.gov/2012/images/art_073_003_hire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66516"/>
            <a:ext cx="3659041" cy="279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0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200"/>
            <a:ext cx="7467600" cy="5532525"/>
          </a:xfrm>
        </p:spPr>
        <p:txBody>
          <a:bodyPr/>
          <a:lstStyle/>
          <a:p>
            <a:r>
              <a:rPr lang="en-US" dirty="0" smtClean="0"/>
              <a:t>Wrote </a:t>
            </a:r>
            <a:r>
              <a:rPr lang="en-US" dirty="0"/>
              <a:t>a book, </a:t>
            </a:r>
            <a:r>
              <a:rPr lang="en-US" i="1" u="sng" dirty="0"/>
              <a:t>Two Chief World Systems</a:t>
            </a:r>
            <a:r>
              <a:rPr lang="en-US" dirty="0"/>
              <a:t>, which presented a “debate” </a:t>
            </a:r>
            <a:r>
              <a:rPr lang="en-US" dirty="0" smtClean="0"/>
              <a:t>between the </a:t>
            </a:r>
            <a:r>
              <a:rPr lang="en-US" dirty="0"/>
              <a:t>Aristotle/Ptolemy model (Geocentric) and the Copernican model (Heliocentric)</a:t>
            </a:r>
          </a:p>
          <a:p>
            <a:endParaRPr lang="en-US" dirty="0"/>
          </a:p>
        </p:txBody>
      </p:sp>
      <p:pic>
        <p:nvPicPr>
          <p:cNvPr id="3076" name="Picture 4" descr="http://www.finebooksmagazine.com/issue/201110/graphics/galileo-boo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8127"/>
            <a:ext cx="6791325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08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200"/>
            <a:ext cx="7467600" cy="5532525"/>
          </a:xfrm>
        </p:spPr>
        <p:txBody>
          <a:bodyPr/>
          <a:lstStyle/>
          <a:p>
            <a:r>
              <a:rPr lang="en-US" dirty="0" smtClean="0"/>
              <a:t>Was </a:t>
            </a:r>
            <a:r>
              <a:rPr lang="en-US" dirty="0"/>
              <a:t>tried and convicted by the </a:t>
            </a:r>
            <a:r>
              <a:rPr lang="en-US" dirty="0" err="1"/>
              <a:t>Inquisistion</a:t>
            </a:r>
            <a:r>
              <a:rPr lang="en-US" dirty="0"/>
              <a:t> for heresy and disobeying the </a:t>
            </a:r>
            <a:r>
              <a:rPr lang="en-US" dirty="0" smtClean="0"/>
              <a:t>order to </a:t>
            </a:r>
            <a:r>
              <a:rPr lang="en-US" dirty="0"/>
              <a:t>cease debating between the two models, because of the conflict with </a:t>
            </a:r>
            <a:r>
              <a:rPr lang="en-US" dirty="0" smtClean="0"/>
              <a:t>religious views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http://law2.umkc.edu/faculty/projects/ftrials/galileo/galileotrial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43" y="2057400"/>
            <a:ext cx="687365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08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2209800"/>
            <a:ext cx="2438400" cy="2133600"/>
          </a:xfrm>
        </p:spPr>
        <p:txBody>
          <a:bodyPr/>
          <a:lstStyle/>
          <a:p>
            <a:r>
              <a:rPr lang="en-US" dirty="0" smtClean="0"/>
              <a:t>Died </a:t>
            </a:r>
            <a:r>
              <a:rPr lang="en-US" dirty="0"/>
              <a:t>in 1642 still holding to his Copernican view of the universe</a:t>
            </a:r>
          </a:p>
          <a:p>
            <a:endParaRPr lang="en-US" dirty="0"/>
          </a:p>
        </p:txBody>
      </p:sp>
      <p:pic>
        <p:nvPicPr>
          <p:cNvPr id="6146" name="Picture 2" descr="http://www.atheistmemebase.com/wp-content/uploads/2012/07/001-God-intends-foregoing-intellect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5334000" cy="611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08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91</TotalTime>
  <Words>172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Sketchbook</vt:lpstr>
      <vt:lpstr>Galileo Galilei: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</cp:revision>
  <dcterms:created xsi:type="dcterms:W3CDTF">2013-03-01T12:28:29Z</dcterms:created>
  <dcterms:modified xsi:type="dcterms:W3CDTF">2013-03-01T14:00:17Z</dcterms:modified>
</cp:coreProperties>
</file>